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6" r:id="rId3"/>
    <p:sldMasterId id="2147483689" r:id="rId4"/>
    <p:sldMasterId id="2147483701" r:id="rId5"/>
  </p:sldMasterIdLst>
  <p:notesMasterIdLst>
    <p:notesMasterId r:id="rId20"/>
  </p:notesMasterIdLst>
  <p:sldIdLst>
    <p:sldId id="477" r:id="rId6"/>
    <p:sldId id="546" r:id="rId7"/>
    <p:sldId id="549" r:id="rId8"/>
    <p:sldId id="518" r:id="rId9"/>
    <p:sldId id="556" r:id="rId10"/>
    <p:sldId id="519" r:id="rId11"/>
    <p:sldId id="513" r:id="rId12"/>
    <p:sldId id="522" r:id="rId13"/>
    <p:sldId id="523" r:id="rId14"/>
    <p:sldId id="521" r:id="rId15"/>
    <p:sldId id="514" r:id="rId16"/>
    <p:sldId id="553" r:id="rId17"/>
    <p:sldId id="554" r:id="rId18"/>
    <p:sldId id="55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583"/>
    <a:srgbClr val="FF8AD8"/>
    <a:srgbClr val="FF2F92"/>
    <a:srgbClr val="00A3A6"/>
    <a:srgbClr val="262626"/>
    <a:srgbClr val="27A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6"/>
    <p:restoredTop sz="93250" autoAdjust="0"/>
  </p:normalViewPr>
  <p:slideViewPr>
    <p:cSldViewPr snapToGrid="0" snapToObjects="1">
      <p:cViewPr>
        <p:scale>
          <a:sx n="66" d="100"/>
          <a:sy n="66" d="100"/>
        </p:scale>
        <p:origin x="-1152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B2DF5-CE89-0F42-890B-B5A563DF309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45EF0-93F9-6A4D-8234-B3AD17273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8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D176D-EF97-46D9-BEF1-A07144375CB4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94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D176D-EF97-46D9-BEF1-A07144375CB4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009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TWO PROJECTIONS ONTO WG TOWN HALL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D176D-EF97-46D9-BEF1-A07144375CB4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8733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D176D-EF97-46D9-BEF1-A07144375CB4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098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D176D-EF97-46D9-BEF1-A07144375CB4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675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D176D-EF97-46D9-BEF1-A07144375CB4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12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D176D-EF97-46D9-BEF1-A07144375CB4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395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D176D-EF97-46D9-BEF1-A07144375CB4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801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D176D-EF97-46D9-BEF1-A07144375CB4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239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5C1AA6-78C2-BC48-BE4F-295E87D26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40D2A50-08D2-F543-B73E-96CCCEBFB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5E6E44-BF28-6547-B4C3-D5E3A950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C313-1CF6-3543-9D91-E860AE9FB5C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8F37D8-DA0C-1742-8168-9E0D6D50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6086AB-66B9-2D45-884A-F4B26012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B02-7683-A743-88B0-E2FF83E4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5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BE24C9-DC59-8F4C-AF09-4AEEA4FD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7499D38-9E62-634B-B183-F63F0750E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27E56B-2866-3E45-92D2-6E940C81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C313-1CF6-3543-9D91-E860AE9FB5C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196591-ACB5-F146-BE9B-FE536393A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BB8161-4FA5-3B4C-8558-DC0AA6F2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B02-7683-A743-88B0-E2FF83E4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47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52C5BAE-032B-E545-A44A-CFC708DAFD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F2E737C-DC4E-2E41-9F39-AD94307FB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54498D-292B-B847-B6AE-174F8392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C313-1CF6-3543-9D91-E860AE9FB5C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DA8838-C086-8E4F-A3A0-7598C5B3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3E56-19D9-7446-BAD4-DBB1771C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B02-7683-A743-88B0-E2FF83E4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11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5164E0-D564-1942-B792-2F34390CF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FFBE068-FDF7-2D4A-BA22-EF06D1D98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E1B3D7-8BE8-A14C-B3D4-B452127F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38F0-D159-4C41-B0D1-D2AF7B77AED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305CA2-CF4B-DB44-B8BB-D4C9563C5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A70ECF-C1A5-9A4D-8600-14EAC73B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70B2-5904-5D4F-9E7A-3130F459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52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11BB7E-A180-484D-BA9E-6629CF90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61EF6C-2BCA-7A4D-9A41-AA968BA3C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739D50-E2E3-8449-8030-7D4A40EB7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38F0-D159-4C41-B0D1-D2AF7B77AED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D15E45-FB03-504D-940C-5974E1C8D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7A24AD-E8B5-774F-82FE-378F6C6F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70B2-5904-5D4F-9E7A-3130F459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47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8611EF-0943-AB4A-B495-3CBFF15B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0287F9-EC4D-7243-AD80-81321A28E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FBAEBE-5DB1-8D4C-9C7A-5C5911B2A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38F0-D159-4C41-B0D1-D2AF7B77AED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DBBB04-2FFA-9243-BCCE-21C39327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615E3D-27CE-1C46-B632-7D9C8E7B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70B2-5904-5D4F-9E7A-3130F459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30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D4F94F-D697-364F-8720-BD4DB255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A4A6C8-C5C3-094E-88D9-2FBD94183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5B90D39-B45D-8341-B0F3-2B9127C3C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F2D56B-3A10-9E4E-A5C8-8888DFC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38F0-D159-4C41-B0D1-D2AF7B77AED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C79247-D0F3-FE41-9C33-DA55F9CB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0290670-BE6A-3544-BD42-B8C96404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70B2-5904-5D4F-9E7A-3130F459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68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3D9750-1534-9441-BF58-73BA873A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31C88FC-6D0D-2346-905B-1680D624A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292CA4-468C-7A4F-B6F4-6AC7A3C1A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0ED1086-E3F0-874C-823D-9805E6D1E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38865DC-4A6E-034D-A511-BF3ABC6DF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2A9587F-6BBF-294A-8B75-1456689E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38F0-D159-4C41-B0D1-D2AF7B77AED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685FA34-6D52-BC4B-8F4F-AABAE3A2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C5A6F83-3751-1441-B137-589635FA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70B2-5904-5D4F-9E7A-3130F459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98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589ACB-6639-7F4A-808C-97B0EADFD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BD177EF-39C1-5648-ACD4-7BD7B394B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38F0-D159-4C41-B0D1-D2AF7B77AED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2E9CE8F-37EA-FA4C-B161-CBC5E5A5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512D9DD-CC17-224B-8E13-E7FF5EBC3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70B2-5904-5D4F-9E7A-3130F45953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FLBoC2019-Powerpoint-Plain19.jpg">
            <a:extLst>
              <a:ext uri="{FF2B5EF4-FFF2-40B4-BE49-F238E27FC236}">
                <a16:creationId xmlns="" xmlns:a16="http://schemas.microsoft.com/office/drawing/2014/main" id="{601C2BE6-608C-1D4A-A186-15ECF07C57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17396"/>
            <a:ext cx="12192000" cy="1346699"/>
          </a:xfrm>
          <a:prstGeom prst="rect">
            <a:avLst/>
          </a:prstGeom>
        </p:spPr>
      </p:pic>
      <p:pic>
        <p:nvPicPr>
          <p:cNvPr id="8" name="Picture 7" descr="WFLBoC2019-Powerpoint-Plain19.jpg">
            <a:extLst>
              <a:ext uri="{FF2B5EF4-FFF2-40B4-BE49-F238E27FC236}">
                <a16:creationId xmlns="" xmlns:a16="http://schemas.microsoft.com/office/drawing/2014/main" id="{BD4FB247-DDB9-0A46-A9DA-7A3EE256E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3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50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589ACB-6639-7F4A-808C-97B0EADFD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BD177EF-39C1-5648-ACD4-7BD7B394B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38F0-D159-4C41-B0D1-D2AF7B77AED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2E9CE8F-37EA-FA4C-B161-CBC5E5A5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512D9DD-CC17-224B-8E13-E7FF5EBC3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70B2-5904-5D4F-9E7A-3130F45953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WFLBoC2019-Powerpoint-Plain19.jpg">
            <a:extLst>
              <a:ext uri="{FF2B5EF4-FFF2-40B4-BE49-F238E27FC236}">
                <a16:creationId xmlns="" xmlns:a16="http://schemas.microsoft.com/office/drawing/2014/main" id="{BD4FB247-DDB9-0A46-A9DA-7A3EE256E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76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6DE6173-BE71-6F48-BA9D-19F649A3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38F0-D159-4C41-B0D1-D2AF7B77AED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ACB7F6F-8A05-254F-84A5-94E6EBBC2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A97E657-37AB-7C47-8EE7-EAA28CF9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70B2-5904-5D4F-9E7A-3130F459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7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934701-2092-1143-A10A-21107251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F2B426-7C99-C74E-AF3C-6FC70EE49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24A8B8-0DBC-234E-9BAD-9FBE5875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C313-1CF6-3543-9D91-E860AE9FB5C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7D6A19-B36B-6343-B610-F2E2DB7F9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EAC75E-70E8-6C4A-B191-3BC10DD6F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B02-7683-A743-88B0-E2FF83E4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07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4341CE-22F0-D446-9247-5A826833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658DEC-AE8D-8246-A7F2-7653458A5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8C72BF-0C74-0143-B7C4-6B6B65CBF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57EB7F-E4A9-E349-B56E-B95D3D539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38F0-D159-4C41-B0D1-D2AF7B77AED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4022D7-B3AF-F343-A516-E08AA9A2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90A288-C66D-8945-93E4-BAF38408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70B2-5904-5D4F-9E7A-3130F459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99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272172-468B-B845-9A49-124B3E18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E4FF26-2D49-BE4E-B94D-66A3695C8F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8642B3-4A52-0540-AB2B-6D3848485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17EB96-C426-C146-81D6-2748832AD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38F0-D159-4C41-B0D1-D2AF7B77AED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363D11-A5C8-6743-AAA5-A42C7394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F8D996-2A59-C14A-B885-CF22F3309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70B2-5904-5D4F-9E7A-3130F459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0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048582-A694-C947-BB51-8154D7B46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750154-91A7-034F-9582-186BBA2CD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A7ACD1-0BA2-2640-94E6-69BF1B89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38F0-D159-4C41-B0D1-D2AF7B77AED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528B17-D763-B042-87E4-ECFAF98B5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F080C1-E301-0845-BC46-6D967745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70B2-5904-5D4F-9E7A-3130F459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35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3F8A15A-B8C7-3144-88A8-C445DCCEE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3F89B18-C1FA-BE42-9285-5D5296A17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B33AF5-6F95-4247-9DA2-3DD7598F3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38F0-D159-4C41-B0D1-D2AF7B77AED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784C5E-69D3-E940-B70F-215EEFBB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D5CB1C-5AF1-E24A-B18B-F7D144D4C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70B2-5904-5D4F-9E7A-3130F459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02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453571-5E27-6B43-8CA0-771956299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6240501-2E5F-6C44-9B31-04648BB55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035536-437B-8343-8200-EBFB50D3A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1F14-EA3D-2C47-AB75-79F698D2F488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EB8BE7-57ED-9A41-976D-C668784C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39B4AC-19DC-EF4B-B162-D204C4E3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F929-424F-1E49-BF98-5D9C7BF6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62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AB2861-67AD-894E-8190-992DC10C7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6F7E26-B634-7D43-B4C7-2E37712D0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3D9390-CFA7-234C-AD30-9183619F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1F14-EA3D-2C47-AB75-79F698D2F488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DB838D-D52C-E946-A529-7BB11402A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3A4CC2-D792-024E-8E94-0F45CBCE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F929-424F-1E49-BF98-5D9C7BF6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38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06BE3-E4E0-3745-8BE5-EF1F938F1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93E0DD9-7B33-BD49-835E-BFD5659AD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518649-8EB5-1740-8B20-7DBADC8F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1F14-EA3D-2C47-AB75-79F698D2F488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EFAB11-3D4C-4145-B25B-313614ED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E3E68F-D292-D645-ADD0-C469EF28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F929-424F-1E49-BF98-5D9C7BF6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48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D42FFD-17C1-184B-A27B-BEAC6B27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60DFF9-ADD9-144C-968F-927F72446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896599E-222C-DA48-95C0-309F60F53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514DC62-15F2-8840-94CC-A1169B5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1F14-EA3D-2C47-AB75-79F698D2F488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20ED8AA-E6C7-CD4E-B54D-6263B432B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3DC8D1-2ED6-3741-869E-45475EE7E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F929-424F-1E49-BF98-5D9C7BF6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20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C0C596-C318-2243-8321-382656CC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923B03-EC26-C345-B18F-8175BB1EA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8B8F2C0-3692-FA41-97BD-37F7240F9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228B583-704B-DD42-9891-35F612D2DA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687229A-F787-6B4D-A461-06D1A53CDB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640D597-F48C-CB4E-8291-B4F57435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1F14-EA3D-2C47-AB75-79F698D2F488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93B7524-5685-AD49-AC35-567FAA7AB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7084E37-95D8-1B4C-B498-DE1BA8CB4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F929-424F-1E49-BF98-5D9C7BF6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87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F6F2E6-8581-A146-A7FD-01A9D18A8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32C1FF-B9F8-6741-9B10-3409952E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1F14-EA3D-2C47-AB75-79F698D2F488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FC16384-AA4A-1E4C-8CBF-CF993D99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A194BC-219C-254D-88DB-DE2D5172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F929-424F-1E49-BF98-5D9C7BF6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6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08D562-15EA-A44B-872E-1E435FDD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4F1904-04EC-E943-AF6F-D00CDCF76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A49E41-EB67-2F49-AFB7-0E44D4329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C313-1CF6-3543-9D91-E860AE9FB5C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1F1318-062D-5242-8392-923A185F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B1D7CC-0E2B-1B48-B587-8F99EF1E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B02-7683-A743-88B0-E2FF83E4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96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BAD7D0E-8933-BD46-A336-A2D8BE48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1F14-EA3D-2C47-AB75-79F698D2F488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5D39A7C-CE9B-734B-B04E-D372004D3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1A5B7A-D097-494A-A210-B4FE60E0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F929-424F-1E49-BF98-5D9C7BF6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37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BAD7D0E-8933-BD46-A336-A2D8BE48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1F14-EA3D-2C47-AB75-79F698D2F488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5D39A7C-CE9B-734B-B04E-D372004D3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1A5B7A-D097-494A-A210-B4FE60E0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F929-424F-1E49-BF98-5D9C7BF6D27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8FDB8A2-5C6B-6D4A-B465-247E80564C4E}"/>
              </a:ext>
            </a:extLst>
          </p:cNvPr>
          <p:cNvSpPr/>
          <p:nvPr userDrawn="1"/>
        </p:nvSpPr>
        <p:spPr>
          <a:xfrm>
            <a:off x="4375052" y="5570806"/>
            <a:ext cx="7624690" cy="1150669"/>
          </a:xfrm>
          <a:prstGeom prst="rect">
            <a:avLst/>
          </a:pr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3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343FEE-7AA9-7740-8452-F4E44794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F4DDFA-0CDB-B34C-9109-B7A0107A9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790C12-8216-EB48-816E-16BB1E415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FD0F5E-C92C-264C-A990-E76D255D3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1F14-EA3D-2C47-AB75-79F698D2F488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D144A4-FBE5-A24A-8B4D-65DEF250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57A3FED-2A2D-594F-9680-7C062248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F929-424F-1E49-BF98-5D9C7BF6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15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BC017-E70C-4B4B-911B-AA71F2AA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5A1776D-9D20-1F49-BE7C-19AC85F4A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81C388-2A84-CE45-A9F8-5BB19FAA8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B92561F-B980-EF4D-97F1-9462142F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1F14-EA3D-2C47-AB75-79F698D2F488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0641541-48D1-3E46-8305-754197015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8DF5758-545D-8343-B691-91C834B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F929-424F-1E49-BF98-5D9C7BF6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37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C4CFB1-6E4B-7248-87A9-348F31B8F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B08AED5-DC39-C545-8C76-A4BAFFAF6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B6FF39-39B3-7F4B-8189-9CD775EC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1F14-EA3D-2C47-AB75-79F698D2F488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A350A7-5E8D-A648-9E93-F2587BAA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214342-4F98-9647-A454-B3D6C32E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F929-424F-1E49-BF98-5D9C7BF6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7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DA00E36-0099-6D40-AF68-9651AD891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85B5230-6831-2E44-B3AD-87E6A8C5F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7E82D8-3300-7243-A22D-53B7B2E28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1F14-EA3D-2C47-AB75-79F698D2F488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7051CC-9DBA-3C41-8015-CEECF2A34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E4CB73-CA53-084A-8D7C-3C425BE25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FF929-424F-1E49-BF98-5D9C7BF6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68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29E8D4-CF4D-8245-8976-51C85702A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F8C3CC-3534-614A-ADD3-E9A684687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CE5E30-74C9-5442-8339-31FA449A7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C1F9-7E74-4744-9015-959A414EBF5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7A2BC4-6A2C-334C-A10B-1B7A0669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203F34-493B-C44A-A812-13BEC689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8640-25E8-024B-A1B4-FAB9C3FDB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26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866A6C-81F6-0840-BB1E-B1F334A62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F3249D-CD44-5F4A-9291-CF75F698C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780FD6-5B9F-094C-9C88-15AB1E416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C1F9-7E74-4744-9015-959A414EBF5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B58C5B-8361-764F-8CC0-FDBA9E560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2EE1AF-E356-7648-9614-5FA0A9AF0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8640-25E8-024B-A1B4-FAB9C3FDB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55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471E94-F9E5-B449-A586-7108C5755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A6AA56C-6147-5846-9CE2-795B78795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CE0E1C-7337-3143-ACE0-6A63184D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C1F9-7E74-4744-9015-959A414EBF5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77247E-616A-7341-B48F-4E88C227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D83D5D-8E94-1945-9FC9-17AA97E5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8640-25E8-024B-A1B4-FAB9C3FDB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83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F3619C-9460-BA4B-B709-57A949910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C8A3CA-7D24-A844-B9AD-37A7445AE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631D8C2-8F41-5C4B-9761-C313D35DD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897DC6-4474-6343-9805-627C1C9A3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C1F9-7E74-4744-9015-959A414EBF5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AD5A06E-BEAC-F143-976E-93259EFCA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ED5961D-ECB0-2347-9161-8E17DCB5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8640-25E8-024B-A1B4-FAB9C3FDB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92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BE2F2E-C4E3-8543-A497-BD587F88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4F1438-6208-9848-A1C0-A1F96D76F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6930038-9A89-AD4E-9BA7-DBA658973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1C653B-7958-A042-9FF7-9572A248F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C313-1CF6-3543-9D91-E860AE9FB5C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5FB1C1-3E6B-B245-B20D-0E5470FC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1F10AC4-A2C9-A84C-BF84-D2C540949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B02-7683-A743-88B0-E2FF83E4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192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3616A6-6A82-9745-9169-8E250CBE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F94C9B-8C06-A649-9C0C-68C084E7B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593811-D62D-C340-A265-678E37684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A6440F-D043-9345-AFB5-82154F7D9B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E469EA0-C5E6-DB49-842C-8F64195A0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421939A-74A4-834B-8E96-EEED1C99E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C1F9-7E74-4744-9015-959A414EBF5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1E44617-AB35-7A42-9A4F-AF5CB135F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015849C-9AE7-0C4D-A162-F4303B9C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8640-25E8-024B-A1B4-FAB9C3FDB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70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3C6A12-E64D-DF4A-88B9-522E3C35D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86D052B-8FA2-EA40-B682-9D8E36B6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C1F9-7E74-4744-9015-959A414EBF5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69D47FD-538A-ED4D-9235-76B9333F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CF4FB34-2274-9C4D-B20C-FC368C89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8640-25E8-024B-A1B4-FAB9C3FDB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95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C2A7356-DD60-3749-AF84-0C71F8D65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C1F9-7E74-4744-9015-959A414EBF5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8F33567-3DB7-DB45-976C-D89F7C213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D5EB7B9-E2FE-BC44-BB2C-D3BA0F1AC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8640-25E8-024B-A1B4-FAB9C3FDB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67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8104E-06B1-A040-A708-DDE882AAE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F7966F-F08B-C948-AD6B-2DEC78896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5EA948-1CFD-364A-B1C3-CFC154A18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4B712D-304A-564F-A8B8-A809DE838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C1F9-7E74-4744-9015-959A414EBF5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533D0D-2434-4D48-BC0F-E7F0691F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7FD3A0F-AA22-2541-955D-5BA77C5F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8640-25E8-024B-A1B4-FAB9C3FDB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687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5FC54E-0053-BB49-8D44-46D6231BE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08E8043-A113-ED4A-B55F-AFF65C363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3A8AE27-DED8-0244-9040-15AC394E9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D5C8569-98B9-1B4A-8C11-B4FD8AC2A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C1F9-7E74-4744-9015-959A414EBF5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1278B08-F986-3346-A3C4-1C7E1861B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E5B46A9-6FCC-7F4F-B096-B23653159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8640-25E8-024B-A1B4-FAB9C3FDB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983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A67F92-E3DD-5346-8636-0373822D1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091747A-E6A8-D94A-9A3C-E91CA04D9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9000BA-B776-CC4C-8CA8-C16A6B36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C1F9-7E74-4744-9015-959A414EBF5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072834-1AAB-1C42-AEC8-B1F0B9481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450747-C240-6341-A0DE-526EE492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8640-25E8-024B-A1B4-FAB9C3FDB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109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456872D-8137-894E-8A21-1AF549623C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F20C9E-5041-0E47-99A1-3EFC1E79B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0325FF-0613-4943-ADA2-C144FADCA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C1F9-7E74-4744-9015-959A414EBF5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0405DB-9FC2-2B4B-8B7B-B5593D09C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837A48-74BB-8744-B114-6ED3E228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8640-25E8-024B-A1B4-FAB9C3FDB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913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435802-1293-A749-9000-17A49394A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7227743-CE14-AB4F-824A-E8AA1D7AC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959CC0-30CC-E74B-AB75-375E0BC5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0623-D5D9-A04E-8B39-BD0CA05C886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BD4C42-0874-0D43-BE2F-36FCCE832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B2A635-AA34-C244-931E-FE3BC497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03F7-81C5-D34F-9A7B-30B6BF191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987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F155AD-6A51-CE4A-9F7D-4017CEC23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D45461-1470-7D41-BD11-B8AC5EB99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C168E8-2545-2A42-B40D-B2D53FBC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0623-D5D9-A04E-8B39-BD0CA05C886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76201F-5EB5-BF40-897B-E8FD9468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C836C5-9288-F949-B165-D8DBEAFA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03F7-81C5-D34F-9A7B-30B6BF191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40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7AAE4B-D009-3A4D-B358-2450317F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A870A6-4A36-D44B-AE0F-6DC1A61F2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A3FD82-9296-A24F-8392-C4ED0EC6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0623-D5D9-A04E-8B39-BD0CA05C886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1C5DD4-ABCA-FE47-B61D-964054C8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A306C6-9B56-5541-9862-0AEEE79F6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03F7-81C5-D34F-9A7B-30B6BF191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1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4346F4-3F06-AF4C-9547-8F2736EAF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BE6904-E184-8A49-955B-54C64D48E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41086E8-C62C-7341-972E-15144FAA4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69FBECB-BE34-2949-9AAA-C4D1CCD4B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4E6C19E-B9B3-6248-9DA4-97DE9F883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026A4A-7D57-C940-BAE7-973AFA946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C313-1CF6-3543-9D91-E860AE9FB5C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470A3FB-6D66-9C46-88E8-56DE5E9A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7FCFC7-C48D-5E44-B64E-5A09E71A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B02-7683-A743-88B0-E2FF83E4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86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115BC2-B019-4B4C-983F-393F69D5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F989D5-26A8-9348-B125-10637F7586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16A0B3-50EB-524F-9405-0B2E6BE98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D226A2-2B70-194A-ABB9-D87C8B69E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0623-D5D9-A04E-8B39-BD0CA05C886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13F2ADF-58B2-004D-B2AF-26EA98C47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0435987-3BDE-224F-915C-2DC08AD1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03F7-81C5-D34F-9A7B-30B6BF191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015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9EED11-0C60-7B40-9A4A-06964152C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0A3BD9-73BD-3F44-AE45-C8EA9F617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5B84F56-2763-BA45-8F93-FC630BE5A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7545560-ADEA-D84F-8490-74268BD0C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3BCCCAE-3457-5C47-B2F7-25F5C0924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4C462AB-2EB8-9845-903B-D36DEB5A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0623-D5D9-A04E-8B39-BD0CA05C886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BD15AE4-44EA-0641-B1C9-3857CC431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EF55506-226F-DE4D-B3A4-B0F7A9B9E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03F7-81C5-D34F-9A7B-30B6BF191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80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12876-6582-5E48-A8D2-3C152A8B3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D86322A-7E6E-6D41-9686-E7F6DB0CC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0623-D5D9-A04E-8B39-BD0CA05C886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A40163E-2DD5-634B-BE7B-DFDFD674B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9154D5-1885-7246-8F25-0CF6D9BC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03F7-81C5-D34F-9A7B-30B6BF191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0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262E812-F31D-2C4A-BC8D-B1DC3CA05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0623-D5D9-A04E-8B39-BD0CA05C886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D1426C9-6974-E641-A2F3-8E031B775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0805B1-6B8C-DA4C-8552-FB041141C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03F7-81C5-D34F-9A7B-30B6BF191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232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EFF879-2B83-8945-A7A7-816F20FD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A6D61A-3FA7-FC47-BF71-D4C5A7136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D76DD9-0B3C-4540-B693-D32FBD104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75EA3BF-6D4C-8A40-BF18-2136504C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0623-D5D9-A04E-8B39-BD0CA05C886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84F2E91-C90B-4E4D-94A0-9A77A4A9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BAE968A-E4AB-884B-961F-95764DF25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03F7-81C5-D34F-9A7B-30B6BF191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16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1130E-14E9-3242-974C-1BEC4BD1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2F9701F-D0DC-7348-98C2-35C50DD1AB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5DAF408-85F5-CC4C-A20C-E68226DFD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8CE3A7-CDD4-5942-865B-36A2950E7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0623-D5D9-A04E-8B39-BD0CA05C886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75F956-1B2C-9F40-BD59-F37062275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DDFC308-900C-4743-8D8C-761185FE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03F7-81C5-D34F-9A7B-30B6BF191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30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8C94AB-18D1-0D41-B645-6360D5C81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3C357AB-B15E-9C45-B4FD-8C9B790A7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F3AFB6-9F0C-9C47-B0F6-D19797C77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0623-D5D9-A04E-8B39-BD0CA05C886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7367B0-341B-2740-810C-58575AAB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8A42B5-C668-094F-8A27-4C012F620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03F7-81C5-D34F-9A7B-30B6BF191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81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5E4AD84-DA68-7E46-9514-C9D2112717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6B01AF3-F2F2-0544-B91B-4A9191E1A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2EC3E1-0A9A-434F-9831-C3275AF81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0623-D5D9-A04E-8B39-BD0CA05C886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36D476-EC05-B64D-803E-908183DCF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EF3652-0F0B-A84C-A3B2-55EF2070F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403F7-81C5-D34F-9A7B-30B6BF191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8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A421A6-E35C-4A48-9EFF-2DFB0B1C1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04C3397-F465-CD4D-85F2-B729F0DCE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C313-1CF6-3543-9D91-E860AE9FB5C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B5DDC0-B25A-FD44-A9AE-8153AD5D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DA93450-0B7A-8240-B4C6-1D881300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B02-7683-A743-88B0-E2FF83E4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1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524C853-99A1-A04D-99B7-D7D94524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C313-1CF6-3543-9D91-E860AE9FB5C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CD33AA9-3926-9940-8002-A2E75EF83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99425C9-8626-FE49-B7BF-50991E89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B02-7683-A743-88B0-E2FF83E4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2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065870-AD73-894C-BEF2-87D8EAE4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B38C96-F8F5-6047-9311-B88859AA7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FCF9F1E-D0EC-9446-A11D-450EE0567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32C0F8-5F5D-2142-B5BE-1548162EA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C313-1CF6-3543-9D91-E860AE9FB5C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8B7E99-AC15-414E-AA60-E6FE48788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36AE78-A2DB-5347-B70A-6DDA90BB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B02-7683-A743-88B0-E2FF83E4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7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E8C2ED-0129-2842-A5A3-492B8CA9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1985BAD-E5DA-A545-83CC-F2CFC1E3CB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8342A45-B35D-CE4B-B7A2-D27009A9E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380A30-D099-0741-ADB0-CBE612435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C313-1CF6-3543-9D91-E860AE9FB5C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2F54F8A-61E7-1944-ADD9-071FB4805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21A8FB-AEE6-4F46-A926-D6E0DBB6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B02-7683-A743-88B0-E2FF83E4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3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5DBEF42-D3D7-AC4E-BEB9-8419DA447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9A0162-A635-7643-AAA7-F1F95A320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D96BB1-3EC4-5F49-B281-66CA2B197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CC313-1CF6-3543-9D91-E860AE9FB5C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35FC9D-F347-0B42-9787-D94897023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0BA005-264E-6E46-BB44-D0568D632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6B02-7683-A743-88B0-E2FF83E4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2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FLBoC2019-Powerpoint-Plain13.jpg">
            <a:extLst>
              <a:ext uri="{FF2B5EF4-FFF2-40B4-BE49-F238E27FC236}">
                <a16:creationId xmlns="" xmlns:a16="http://schemas.microsoft.com/office/drawing/2014/main" id="{A1E35D0C-FF61-4641-AEA8-65839F1F52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E2DDD14-1FFA-EC41-8CC4-C773C908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BFCF858-E81C-B648-B578-B912678C8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D68A7F-7AC1-7742-8F4F-069770A32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238F0-D159-4C41-B0D1-D2AF7B77AEDE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DC5601-ECE2-0245-B74B-8D84FF45F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0EF3A3-C799-BC46-9EAA-563D9C8C1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270B2-5904-5D4F-9E7A-3130F4595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9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2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55374DC-143B-634C-A436-BD9AB5B2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89EDEA-567B-B543-8A49-DF9A35713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D6897C-027A-4F46-BC78-2CD4746EB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A1F14-EA3D-2C47-AB75-79F698D2F488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5ED92F-2B62-1C49-8BFE-C4E6B6668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FF980F-98D1-3740-BCEF-740BD500D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FF929-424F-1E49-BF98-5D9C7BF6D2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FLBoC2019-Powerpoint-Plain15.jpg">
            <a:extLst>
              <a:ext uri="{FF2B5EF4-FFF2-40B4-BE49-F238E27FC236}">
                <a16:creationId xmlns="" xmlns:a16="http://schemas.microsoft.com/office/drawing/2014/main" id="{4421B33C-F64F-D94F-9FCA-81E7B55F6B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7926"/>
            <a:ext cx="12192000" cy="147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1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8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A5E291B-7BD4-A34A-81E6-43B8C6CF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98084B-478E-D34A-9F18-7ECCA8B0C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257B58-070F-D645-AA8F-237A9D43B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7C1F9-7E74-4744-9015-959A414EBF5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816A96-75E2-5D4D-A341-1FD1E9BA8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D76C3F-E9EC-5C40-A836-CBB068CC9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28640-25E8-024B-A1B4-FAB9C3FDB1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FLBoC2019-Powerpoint-Plain16.jpg">
            <a:extLst>
              <a:ext uri="{FF2B5EF4-FFF2-40B4-BE49-F238E27FC236}">
                <a16:creationId xmlns="" xmlns:a16="http://schemas.microsoft.com/office/drawing/2014/main" id="{9C0EB486-09E2-6642-A4EF-36706B492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95964"/>
            <a:ext cx="12192000" cy="146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0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1D309FA-EDE6-4345-ADA3-AA891A21C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CF20E7-0818-1345-BDA1-EE4B551B1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8BC0B3-5130-094C-994F-851EB2DB3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10623-D5D9-A04E-8B39-BD0CA05C886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52B545-E254-D749-A001-595D9EEF5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39759C-0762-7F44-8CEE-98592B134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403F7-81C5-D34F-9A7B-30B6BF1918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FLBoC2019-Powerpoint-Plain17.jpg">
            <a:extLst>
              <a:ext uri="{FF2B5EF4-FFF2-40B4-BE49-F238E27FC236}">
                <a16:creationId xmlns="" xmlns:a16="http://schemas.microsoft.com/office/drawing/2014/main" id="{9A5C0DC7-C312-A341-9408-EA1A0F8A1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9418"/>
            <a:ext cx="12192000" cy="147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FLBoC2019-Powerpoint-Plain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9087" y="2428027"/>
            <a:ext cx="709513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Waltham Forest :</a:t>
            </a:r>
          </a:p>
          <a:p>
            <a:r>
              <a:rPr lang="en-GB" sz="3600" b="1" smtClean="0">
                <a:solidFill>
                  <a:schemeClr val="bg1"/>
                </a:solidFill>
              </a:rPr>
              <a:t>The </a:t>
            </a:r>
            <a:r>
              <a:rPr lang="en-GB" sz="3600" b="1" dirty="0" smtClean="0">
                <a:solidFill>
                  <a:schemeClr val="bg1"/>
                </a:solidFill>
              </a:rPr>
              <a:t>first London Borough of Culture</a:t>
            </a:r>
          </a:p>
          <a:p>
            <a:pPr algn="r"/>
            <a:endParaRPr lang="en-US" sz="3600" b="1" i="1" dirty="0">
              <a:solidFill>
                <a:srgbClr val="FFFFFF"/>
              </a:solidFill>
              <a:cs typeface="Calibri"/>
            </a:endParaRPr>
          </a:p>
          <a:p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13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8"/>
          <a:stretch/>
        </p:blipFill>
        <p:spPr>
          <a:xfrm>
            <a:off x="0" y="-1377075"/>
            <a:ext cx="12192001" cy="67763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CAD9382-C9D4-CA43-98F1-E08496995CF9}"/>
              </a:ext>
            </a:extLst>
          </p:cNvPr>
          <p:cNvSpPr txBox="1"/>
          <p:nvPr/>
        </p:nvSpPr>
        <p:spPr>
          <a:xfrm>
            <a:off x="4515292" y="5739104"/>
            <a:ext cx="7189028" cy="71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dirty="0">
                <a:solidFill>
                  <a:srgbClr val="FFFFFF"/>
                </a:solidFill>
                <a:latin typeface="Calibri"/>
                <a:cs typeface="Calibri"/>
              </a:rPr>
              <a:t>Damon </a:t>
            </a:r>
            <a:r>
              <a:rPr lang="en-US" sz="2200" dirty="0" err="1">
                <a:solidFill>
                  <a:srgbClr val="FFFFFF"/>
                </a:solidFill>
                <a:latin typeface="Calibri"/>
                <a:cs typeface="Calibri"/>
              </a:rPr>
              <a:t>Albarn’s</a:t>
            </a:r>
            <a:r>
              <a:rPr lang="en-US" sz="2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000" b="1" dirty="0">
                <a:solidFill>
                  <a:srgbClr val="FFFFFF"/>
                </a:solidFill>
                <a:cs typeface="Calibri"/>
              </a:rPr>
              <a:t>Africa Express, </a:t>
            </a:r>
            <a:endParaRPr lang="en-US" sz="2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r">
              <a:lnSpc>
                <a:spcPct val="80000"/>
              </a:lnSpc>
            </a:pPr>
            <a:endParaRPr lang="en-US" sz="1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r">
              <a:lnSpc>
                <a:spcPct val="80000"/>
              </a:lnSpc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	 	    	       WHEN: 29 March	WHERE: </a:t>
            </a:r>
            <a:r>
              <a:rPr lang="en-GB" sz="1400" dirty="0">
                <a:solidFill>
                  <a:schemeClr val="bg1"/>
                </a:solidFill>
              </a:rPr>
              <a:t>Leytonstone</a:t>
            </a:r>
            <a:endParaRPr lang="en-US" sz="1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5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E51ED1-E39B-604B-800C-C1786AE3CD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3879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F92D362-C74F-E442-A639-613FCDC416F8}"/>
              </a:ext>
            </a:extLst>
          </p:cNvPr>
          <p:cNvSpPr txBox="1"/>
          <p:nvPr/>
        </p:nvSpPr>
        <p:spPr>
          <a:xfrm>
            <a:off x="4515292" y="5739104"/>
            <a:ext cx="7189028" cy="736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Molecules on the Marshes, </a:t>
            </a:r>
            <a:r>
              <a:rPr lang="en-US" sz="2200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lang="en-US" sz="2200" dirty="0" err="1">
                <a:solidFill>
                  <a:srgbClr val="FFFFFF"/>
                </a:solidFill>
                <a:latin typeface="Calibri"/>
                <a:cs typeface="Calibri"/>
              </a:rPr>
              <a:t>Zarah</a:t>
            </a:r>
            <a:r>
              <a:rPr lang="en-US" sz="2200" dirty="0">
                <a:solidFill>
                  <a:srgbClr val="FFFFFF"/>
                </a:solidFill>
                <a:latin typeface="Calibri"/>
                <a:cs typeface="Calibri"/>
              </a:rPr>
              <a:t> Hussain</a:t>
            </a:r>
          </a:p>
          <a:p>
            <a:pPr algn="r">
              <a:lnSpc>
                <a:spcPct val="80000"/>
              </a:lnSpc>
            </a:pPr>
            <a:endParaRPr lang="en-US" sz="1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r">
              <a:lnSpc>
                <a:spcPct val="80000"/>
              </a:lnSpc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	 WHEN: October – November        WHERE: </a:t>
            </a:r>
            <a:r>
              <a:rPr lang="en-GB" sz="1400" dirty="0">
                <a:solidFill>
                  <a:schemeClr val="bg1"/>
                </a:solidFill>
              </a:rPr>
              <a:t>Marshes (Lee Valley)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E53D472-4A5D-784B-B6FF-64472CD04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56" y="844061"/>
            <a:ext cx="3631584" cy="3644601"/>
          </a:xfrm>
          <a:prstGeom prst="ellipse">
            <a:avLst/>
          </a:prstGeom>
          <a:ln w="203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987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D5E0F78-C886-1440-80E2-550DA9A673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154" y="-745805"/>
            <a:ext cx="5509846" cy="6122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F93B8B-6F5B-FC41-8FD9-6314FCE6CB50}"/>
              </a:ext>
            </a:extLst>
          </p:cNvPr>
          <p:cNvSpPr txBox="1"/>
          <p:nvPr/>
        </p:nvSpPr>
        <p:spPr>
          <a:xfrm>
            <a:off x="313809" y="1123375"/>
            <a:ext cx="60752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4200" b="1" dirty="0">
                <a:solidFill>
                  <a:srgbClr val="00A3A6"/>
                </a:solidFill>
                <a:latin typeface="Calibri"/>
                <a:cs typeface="Calibri"/>
              </a:rPr>
              <a:t>A catalyst </a:t>
            </a:r>
            <a:r>
              <a:rPr lang="en-US" sz="4200" b="1" dirty="0" smtClean="0">
                <a:solidFill>
                  <a:srgbClr val="00A3A6"/>
                </a:solidFill>
                <a:latin typeface="Calibri"/>
                <a:cs typeface="Calibri"/>
              </a:rPr>
              <a:t>for </a:t>
            </a:r>
            <a:r>
              <a:rPr lang="en-US" sz="4200" b="1" dirty="0">
                <a:solidFill>
                  <a:srgbClr val="00A3A6"/>
                </a:solidFill>
                <a:latin typeface="Calibri"/>
                <a:cs typeface="Calibri"/>
              </a:rPr>
              <a:t>the </a:t>
            </a:r>
            <a:r>
              <a:rPr lang="en-US" sz="4200" b="1" dirty="0" smtClean="0">
                <a:solidFill>
                  <a:srgbClr val="00A3A6"/>
                </a:solidFill>
                <a:latin typeface="Calibri"/>
                <a:cs typeface="Calibri"/>
              </a:rPr>
              <a:t>future:</a:t>
            </a:r>
          </a:p>
          <a:p>
            <a:pPr>
              <a:lnSpc>
                <a:spcPts val="3600"/>
              </a:lnSpc>
            </a:pPr>
            <a:endParaRPr lang="en-US" sz="4200" b="1" dirty="0">
              <a:solidFill>
                <a:srgbClr val="00A3A6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</a:pPr>
            <a:r>
              <a:rPr lang="en-US" sz="4200" b="1" dirty="0">
                <a:solidFill>
                  <a:srgbClr val="00A3A6"/>
                </a:solidFill>
                <a:cs typeface="Calibri"/>
              </a:rPr>
              <a:t>Engaging a generation of young people to develop skills to enter the creative sector</a:t>
            </a:r>
          </a:p>
          <a:p>
            <a:pPr>
              <a:lnSpc>
                <a:spcPts val="3600"/>
              </a:lnSpc>
            </a:pPr>
            <a:endParaRPr lang="en-US" sz="4200" b="1" dirty="0">
              <a:solidFill>
                <a:srgbClr val="00A3A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2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18BA7A3-D7BF-F742-9630-C6C8F1345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430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955D30D-79B3-A24B-BEAA-D39398051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4750" y="-1202902"/>
            <a:ext cx="4005314" cy="4005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434092-DDD8-E241-9DD8-5E08436C4013}"/>
              </a:ext>
            </a:extLst>
          </p:cNvPr>
          <p:cNvSpPr txBox="1"/>
          <p:nvPr/>
        </p:nvSpPr>
        <p:spPr>
          <a:xfrm>
            <a:off x="361667" y="370268"/>
            <a:ext cx="2924097" cy="143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Calibri"/>
                <a:cs typeface="Calibri"/>
              </a:rPr>
              <a:t>Our official volunteer </a:t>
            </a:r>
            <a:r>
              <a:rPr lang="en-US" sz="3600" b="1" dirty="0" err="1">
                <a:solidFill>
                  <a:srgbClr val="FFFFFF"/>
                </a:solidFill>
                <a:latin typeface="Calibri"/>
                <a:cs typeface="Calibri"/>
              </a:rPr>
              <a:t>programme</a:t>
            </a:r>
            <a:endParaRPr lang="en-US" sz="3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4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FLBoC2019-Powerpoint-Plain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6655" y="3057192"/>
            <a:ext cx="4577569" cy="1323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680"/>
              </a:lnSpc>
            </a:pPr>
            <a:r>
              <a:rPr lang="en-US" sz="5200" b="1" dirty="0">
                <a:solidFill>
                  <a:srgbClr val="FFFFFF"/>
                </a:solidFill>
                <a:latin typeface="Calibri"/>
                <a:cs typeface="Calibri"/>
              </a:rPr>
              <a:t>Leaving a    lasting legacy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76954" y="27549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66092" y="1043354"/>
            <a:ext cx="64828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Culture as a career</a:t>
            </a:r>
          </a:p>
          <a:p>
            <a:r>
              <a:rPr lang="en-GB" sz="4400" dirty="0" smtClean="0">
                <a:solidFill>
                  <a:schemeClr val="bg1"/>
                </a:solidFill>
              </a:rPr>
              <a:t>Culture as a bond</a:t>
            </a:r>
          </a:p>
          <a:p>
            <a:r>
              <a:rPr lang="en-GB" sz="4400" dirty="0" smtClean="0">
                <a:solidFill>
                  <a:schemeClr val="bg1"/>
                </a:solidFill>
              </a:rPr>
              <a:t>Culture on every corner</a:t>
            </a:r>
          </a:p>
          <a:p>
            <a:r>
              <a:rPr lang="en-GB" sz="4400" dirty="0" smtClean="0">
                <a:solidFill>
                  <a:schemeClr val="bg1"/>
                </a:solidFill>
              </a:rPr>
              <a:t>Culture as identity</a:t>
            </a:r>
          </a:p>
          <a:p>
            <a:r>
              <a:rPr lang="en-GB" sz="4400" dirty="0" smtClean="0">
                <a:solidFill>
                  <a:schemeClr val="bg1"/>
                </a:solidFill>
              </a:rPr>
              <a:t>Cultural capacity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5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FLBoC2019-Powerpoint-Plain18.jpg">
            <a:extLst>
              <a:ext uri="{FF2B5EF4-FFF2-40B4-BE49-F238E27FC236}">
                <a16:creationId xmlns="" xmlns:a16="http://schemas.microsoft.com/office/drawing/2014/main" id="{08D85977-D290-4942-868C-599EDD2E74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77992"/>
            <a:ext cx="12192000" cy="1486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3E51604-80C8-C241-8909-113D5F565B2D}"/>
              </a:ext>
            </a:extLst>
          </p:cNvPr>
          <p:cNvSpPr txBox="1"/>
          <p:nvPr/>
        </p:nvSpPr>
        <p:spPr>
          <a:xfrm>
            <a:off x="664436" y="613951"/>
            <a:ext cx="11785472" cy="138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b="1" dirty="0">
                <a:solidFill>
                  <a:srgbClr val="A6387C"/>
                </a:solidFill>
                <a:latin typeface="Calibri"/>
                <a:cs typeface="Calibri"/>
              </a:rPr>
              <a:t>Ready to deliver:</a:t>
            </a:r>
          </a:p>
          <a:p>
            <a:pPr>
              <a:lnSpc>
                <a:spcPts val="4800"/>
              </a:lnSpc>
            </a:pPr>
            <a:r>
              <a:rPr lang="en-US" sz="6000" b="1" dirty="0">
                <a:solidFill>
                  <a:srgbClr val="A6387C"/>
                </a:solidFill>
                <a:latin typeface="Calibri"/>
                <a:cs typeface="Calibri"/>
              </a:rPr>
              <a:t>London Borough of Culture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3851887-FCBE-3249-B2E4-FE0994B9C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48" y="1992161"/>
            <a:ext cx="4095620" cy="2964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D07C4F7-EFB2-AE4C-A92C-70DE2739AF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88" y="2234221"/>
            <a:ext cx="3354561" cy="242777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7B5E3F4-2647-BE4D-830A-1A2979B50720}"/>
              </a:ext>
            </a:extLst>
          </p:cNvPr>
          <p:cNvGrpSpPr/>
          <p:nvPr/>
        </p:nvGrpSpPr>
        <p:grpSpPr>
          <a:xfrm>
            <a:off x="8322108" y="2289813"/>
            <a:ext cx="2917978" cy="2483165"/>
            <a:chOff x="8603462" y="2205405"/>
            <a:chExt cx="2917978" cy="248316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769264C-8BE0-9440-A1A0-C68CBDDC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3462" y="2288437"/>
              <a:ext cx="1626241" cy="117694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2290DBA3-3D63-D34F-8793-4B6F21566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92047" y="2205405"/>
              <a:ext cx="1189522" cy="248316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4B95ABA7-0E63-6143-880A-7D363FE70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65701" y="3482921"/>
              <a:ext cx="1610754" cy="109466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B0BFE833-B97B-DB44-869E-0609D37A6CC0}"/>
                </a:ext>
              </a:extLst>
            </p:cNvPr>
            <p:cNvSpPr/>
            <p:nvPr/>
          </p:nvSpPr>
          <p:spPr>
            <a:xfrm>
              <a:off x="11113477" y="3629465"/>
              <a:ext cx="407963" cy="948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2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S&amp;C\COMMS\1 Images\OLD_preSEPT 2017\2017\07. July\Garden Party_15&amp;16 July\IMG_86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t="-20354" r="-404" b="20354"/>
          <a:stretch/>
        </p:blipFill>
        <p:spPr bwMode="auto">
          <a:xfrm>
            <a:off x="0" y="-3381813"/>
            <a:ext cx="12395200" cy="884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92C63C3-244C-7F46-9369-47CB4ECE67BF}"/>
              </a:ext>
            </a:extLst>
          </p:cNvPr>
          <p:cNvSpPr txBox="1"/>
          <p:nvPr/>
        </p:nvSpPr>
        <p:spPr>
          <a:xfrm>
            <a:off x="664435" y="4230180"/>
            <a:ext cx="10955135" cy="68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8AD8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2E8DC98-E3C8-6B48-8D62-47C1812C9A13}"/>
              </a:ext>
            </a:extLst>
          </p:cNvPr>
          <p:cNvSpPr txBox="1"/>
          <p:nvPr/>
        </p:nvSpPr>
        <p:spPr>
          <a:xfrm>
            <a:off x="0" y="0"/>
            <a:ext cx="12395200" cy="707886"/>
          </a:xfrm>
          <a:prstGeom prst="rect">
            <a:avLst/>
          </a:prstGeom>
          <a:solidFill>
            <a:srgbClr val="28358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dirty="0" smtClean="0">
                <a:solidFill>
                  <a:schemeClr val="bg1"/>
                </a:solidFill>
                <a:latin typeface="Calibri"/>
                <a:cs typeface="Calibri"/>
              </a:rPr>
              <a:t>          COMMUNITY AT ITS HEART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BC9F822-E802-1A4D-9084-92A4EB23FE96}"/>
              </a:ext>
            </a:extLst>
          </p:cNvPr>
          <p:cNvSpPr txBox="1"/>
          <p:nvPr/>
        </p:nvSpPr>
        <p:spPr>
          <a:xfrm>
            <a:off x="829993" y="1575582"/>
            <a:ext cx="106351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705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-627601"/>
            <a:ext cx="12188874" cy="60944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F92D362-C74F-E442-A639-613FCDC416F8}"/>
              </a:ext>
            </a:extLst>
          </p:cNvPr>
          <p:cNvSpPr txBox="1"/>
          <p:nvPr/>
        </p:nvSpPr>
        <p:spPr>
          <a:xfrm>
            <a:off x="4515292" y="5739104"/>
            <a:ext cx="7189028" cy="71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Welcome to the Forest, </a:t>
            </a:r>
            <a:r>
              <a:rPr lang="en-US" sz="2200" dirty="0">
                <a:solidFill>
                  <a:srgbClr val="FFFFFF"/>
                </a:solidFill>
                <a:latin typeface="Calibri"/>
                <a:cs typeface="Calibri"/>
              </a:rPr>
              <a:t>Opening Event</a:t>
            </a:r>
          </a:p>
          <a:p>
            <a:pPr algn="r">
              <a:lnSpc>
                <a:spcPct val="80000"/>
              </a:lnSpc>
            </a:pPr>
            <a:endParaRPr lang="en-US" sz="1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r">
              <a:lnSpc>
                <a:spcPct val="80000"/>
              </a:lnSpc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	 	    	 WHEN: 11-13 January         WHERE: </a:t>
            </a:r>
            <a:r>
              <a:rPr lang="en-GB" sz="1400" dirty="0">
                <a:solidFill>
                  <a:schemeClr val="bg1"/>
                </a:solidFill>
              </a:rPr>
              <a:t>Walthamstow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E53D472-4A5D-784B-B6FF-64472CD040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56" y="874461"/>
            <a:ext cx="3631584" cy="3583800"/>
          </a:xfrm>
          <a:prstGeom prst="ellipse">
            <a:avLst/>
          </a:prstGeom>
          <a:ln w="20320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5418B7F-CEDC-F149-A011-636B5F5345D2}"/>
              </a:ext>
            </a:extLst>
          </p:cNvPr>
          <p:cNvSpPr/>
          <p:nvPr/>
        </p:nvSpPr>
        <p:spPr>
          <a:xfrm>
            <a:off x="6302326" y="569908"/>
            <a:ext cx="5416062" cy="137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80000"/>
              </a:lnSpc>
            </a:pPr>
            <a:r>
              <a:rPr lang="en-US" sz="2200" b="1" dirty="0">
                <a:solidFill>
                  <a:srgbClr val="FFFFFF"/>
                </a:solidFill>
                <a:cs typeface="Calibri"/>
              </a:rPr>
              <a:t>Part One, Waltham Forest Town Hall</a:t>
            </a:r>
          </a:p>
          <a:p>
            <a:pPr lvl="0" algn="r">
              <a:lnSpc>
                <a:spcPct val="80000"/>
              </a:lnSpc>
            </a:pPr>
            <a:r>
              <a:rPr lang="en-US" sz="22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000" dirty="0">
                <a:solidFill>
                  <a:srgbClr val="FFFFFF"/>
                </a:solidFill>
                <a:cs typeface="Calibri"/>
              </a:rPr>
              <a:t>A collaboration between Mercury</a:t>
            </a:r>
          </a:p>
          <a:p>
            <a:pPr lvl="0" algn="r">
              <a:lnSpc>
                <a:spcPct val="80000"/>
              </a:lnSpc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 award-winning </a:t>
            </a:r>
            <a:r>
              <a:rPr lang="en-US" sz="2000" b="1" dirty="0" err="1">
                <a:solidFill>
                  <a:srgbClr val="FFFFFF"/>
                </a:solidFill>
                <a:cs typeface="Calibri"/>
              </a:rPr>
              <a:t>Talvin</a:t>
            </a:r>
            <a:r>
              <a:rPr lang="en-US" sz="2000" b="1" dirty="0">
                <a:solidFill>
                  <a:srgbClr val="FFFFFF"/>
                </a:solidFill>
                <a:cs typeface="Calibri"/>
              </a:rPr>
              <a:t> Singh</a:t>
            </a:r>
            <a:r>
              <a:rPr lang="en-US" sz="2000" dirty="0">
                <a:solidFill>
                  <a:srgbClr val="FFFFFF"/>
                </a:solidFill>
                <a:cs typeface="Calibri"/>
              </a:rPr>
              <a:t>, digital </a:t>
            </a:r>
          </a:p>
          <a:p>
            <a:pPr lvl="0" algn="r">
              <a:lnSpc>
                <a:spcPct val="80000"/>
              </a:lnSpc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artists </a:t>
            </a:r>
            <a:r>
              <a:rPr lang="en-US" sz="2000" b="1" dirty="0">
                <a:solidFill>
                  <a:srgbClr val="FFFFFF"/>
                </a:solidFill>
                <a:cs typeface="Calibri"/>
              </a:rPr>
              <a:t>Greenaway &amp; Greenaway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lvl="0" algn="r">
              <a:lnSpc>
                <a:spcPct val="80000"/>
              </a:lnSpc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and electronic music’s</a:t>
            </a:r>
            <a:r>
              <a:rPr lang="en-US" sz="2000" b="1" dirty="0">
                <a:solidFill>
                  <a:srgbClr val="FFFFFF"/>
                </a:solidFill>
                <a:cs typeface="Calibri"/>
              </a:rPr>
              <a:t> Addictive TV </a:t>
            </a:r>
          </a:p>
        </p:txBody>
      </p:sp>
    </p:spTree>
    <p:extLst>
      <p:ext uri="{BB962C8B-B14F-4D97-AF65-F5344CB8AC3E}">
        <p14:creationId xmlns:p14="http://schemas.microsoft.com/office/powerpoint/2010/main" val="33139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lee\AppData\Local\Microsoft\Windows\Temporary Internet Files\Content.IE5\YT6UFNSS\Greenaway-Greenaway-Talvin-Singh-Addictive-TV-Waltham-Forest-London-Borough-of-Culture-2019.-Credit-Matt-Alexander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7" y="-348343"/>
            <a:ext cx="12254877" cy="752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84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F28FBD5-262B-C047-A580-2B6D00EB24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293" y="0"/>
            <a:ext cx="12216545" cy="5390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F92D362-C74F-E442-A639-613FCDC416F8}"/>
              </a:ext>
            </a:extLst>
          </p:cNvPr>
          <p:cNvSpPr txBox="1"/>
          <p:nvPr/>
        </p:nvSpPr>
        <p:spPr>
          <a:xfrm>
            <a:off x="4515292" y="5739104"/>
            <a:ext cx="7189028" cy="71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Welcome to the Forest, </a:t>
            </a:r>
            <a:r>
              <a:rPr lang="en-US" sz="2200" dirty="0">
                <a:solidFill>
                  <a:srgbClr val="FFFFFF"/>
                </a:solidFill>
                <a:latin typeface="Calibri"/>
                <a:cs typeface="Calibri"/>
              </a:rPr>
              <a:t>Opening Event</a:t>
            </a:r>
          </a:p>
          <a:p>
            <a:pPr algn="r">
              <a:lnSpc>
                <a:spcPct val="80000"/>
              </a:lnSpc>
            </a:pPr>
            <a:endParaRPr lang="en-US" sz="1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r">
              <a:lnSpc>
                <a:spcPct val="80000"/>
              </a:lnSpc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	 	    	 WHEN: 11-13 January         WHERE: </a:t>
            </a:r>
            <a:r>
              <a:rPr lang="en-GB" sz="1400" dirty="0">
                <a:solidFill>
                  <a:schemeClr val="bg1"/>
                </a:solidFill>
              </a:rPr>
              <a:t>Walthamstow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E53D472-4A5D-784B-B6FF-64472CD04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029" y="874461"/>
            <a:ext cx="3560826" cy="3583800"/>
          </a:xfrm>
          <a:prstGeom prst="ellipse">
            <a:avLst/>
          </a:prstGeom>
          <a:ln w="20320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5418B7F-CEDC-F149-A011-636B5F5345D2}"/>
              </a:ext>
            </a:extLst>
          </p:cNvPr>
          <p:cNvSpPr/>
          <p:nvPr/>
        </p:nvSpPr>
        <p:spPr>
          <a:xfrm>
            <a:off x="550455" y="3721475"/>
            <a:ext cx="54160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2200" b="1" dirty="0">
                <a:solidFill>
                  <a:srgbClr val="FFFFFF"/>
                </a:solidFill>
                <a:cs typeface="Calibri"/>
              </a:rPr>
              <a:t>Part Two, Lloyd Park</a:t>
            </a:r>
          </a:p>
          <a:p>
            <a:pPr lvl="0">
              <a:lnSpc>
                <a:spcPct val="80000"/>
              </a:lnSpc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Internationally renowned </a:t>
            </a:r>
            <a:r>
              <a:rPr lang="en-US" sz="2000" b="1" dirty="0">
                <a:solidFill>
                  <a:srgbClr val="FFFFFF"/>
                </a:solidFill>
                <a:cs typeface="Calibri"/>
              </a:rPr>
              <a:t>Marshmallow Laser Feast </a:t>
            </a:r>
            <a:r>
              <a:rPr lang="en-US" sz="2000" dirty="0">
                <a:solidFill>
                  <a:srgbClr val="FFFFFF"/>
                </a:solidFill>
                <a:cs typeface="Calibri"/>
              </a:rPr>
              <a:t>will create the kinetic light sculpture Nest set to a soundscape by </a:t>
            </a:r>
            <a:r>
              <a:rPr lang="en-US" sz="2000" dirty="0" err="1">
                <a:solidFill>
                  <a:srgbClr val="FFFFFF"/>
                </a:solidFill>
                <a:cs typeface="Calibri"/>
              </a:rPr>
              <a:t>Erland</a:t>
            </a:r>
            <a:r>
              <a:rPr lang="en-US" sz="2000" dirty="0">
                <a:solidFill>
                  <a:srgbClr val="FFFFFF"/>
                </a:solidFill>
                <a:cs typeface="Calibri"/>
              </a:rPr>
              <a:t> Cooper.</a:t>
            </a:r>
            <a:endParaRPr lang="en-US" sz="2000" b="1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7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FLBoC2019-Powerpoint-Plain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5618" y="1546137"/>
            <a:ext cx="3416954" cy="2397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5400" b="1" dirty="0">
                <a:solidFill>
                  <a:srgbClr val="A6387C"/>
                </a:solidFill>
                <a:latin typeface="Calibri"/>
                <a:cs typeface="Calibri"/>
              </a:rPr>
              <a:t>Everyone  is invited to be part of the year</a:t>
            </a:r>
          </a:p>
        </p:txBody>
      </p:sp>
      <p:pic>
        <p:nvPicPr>
          <p:cNvPr id="2" name="Picture 1" descr="2 gods own junk yard @wmg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144" y="679143"/>
            <a:ext cx="4020534" cy="4020535"/>
          </a:xfrm>
          <a:prstGeom prst="ellipse">
            <a:avLst/>
          </a:prstGeom>
        </p:spPr>
      </p:pic>
      <p:pic>
        <p:nvPicPr>
          <p:cNvPr id="1027" name="Picture 3" descr="C:\Users\llee\AppData\Local\Microsoft\Windows\Temporary Internet Files\Content.IE5\ALH9JBMF\Nest-by-Marshmallow-Laser-Feast-and-Erland-Cooper-Waltham-Forest-London-Borough-of-Culture-2019.-Credit-Matt-Alexander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726"/>
            <a:ext cx="12192000" cy="749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27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A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7BC11B-27EC-3344-9A13-4FF0711971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052" y="0"/>
            <a:ext cx="8091948" cy="5394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4849E0-5B6C-B04A-A371-A31249C5B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56" y="850569"/>
            <a:ext cx="3631584" cy="3631584"/>
          </a:xfrm>
          <a:prstGeom prst="ellipse">
            <a:avLst/>
          </a:prstGeom>
          <a:ln w="2032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06925B3-3EA2-E040-B6C4-C2B8DD4C409C}"/>
              </a:ext>
            </a:extLst>
          </p:cNvPr>
          <p:cNvSpPr txBox="1"/>
          <p:nvPr/>
        </p:nvSpPr>
        <p:spPr>
          <a:xfrm>
            <a:off x="4515292" y="5739104"/>
            <a:ext cx="7189028" cy="71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Atomic 50, </a:t>
            </a:r>
            <a:r>
              <a:rPr lang="en-US" sz="2200" dirty="0">
                <a:solidFill>
                  <a:srgbClr val="FFFFFF"/>
                </a:solidFill>
                <a:latin typeface="Calibri"/>
                <a:cs typeface="Calibri"/>
              </a:rPr>
              <a:t>immersive journey of making and metalwork</a:t>
            </a:r>
          </a:p>
          <a:p>
            <a:pPr algn="r">
              <a:lnSpc>
                <a:spcPct val="80000"/>
              </a:lnSpc>
            </a:pPr>
            <a:endParaRPr lang="en-US" sz="1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r">
              <a:lnSpc>
                <a:spcPct val="80000"/>
              </a:lnSpc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	 	    	 	WHEN: March – May 	WHERE: </a:t>
            </a:r>
            <a:r>
              <a:rPr lang="en-GB" sz="1400" dirty="0">
                <a:solidFill>
                  <a:schemeClr val="bg1"/>
                </a:solidFill>
              </a:rPr>
              <a:t>Leyton </a:t>
            </a:r>
            <a:endParaRPr lang="en-US" sz="1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46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95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F92D362-C74F-E442-A639-613FCDC416F8}"/>
              </a:ext>
            </a:extLst>
          </p:cNvPr>
          <p:cNvSpPr txBox="1"/>
          <p:nvPr/>
        </p:nvSpPr>
        <p:spPr>
          <a:xfrm>
            <a:off x="4515292" y="5739104"/>
            <a:ext cx="7189028" cy="88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Chingford May Day Fayre, </a:t>
            </a:r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part of The People’s Forest</a:t>
            </a:r>
            <a:endParaRPr lang="en-US" sz="2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r">
              <a:lnSpc>
                <a:spcPct val="80000"/>
              </a:lnSpc>
            </a:pPr>
            <a:endParaRPr lang="en-US" sz="1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r">
              <a:lnSpc>
                <a:spcPct val="80000"/>
              </a:lnSpc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	 	  	 		 WHERE: </a:t>
            </a:r>
            <a:r>
              <a:rPr lang="en-GB" sz="1400" dirty="0">
                <a:solidFill>
                  <a:schemeClr val="bg1"/>
                </a:solidFill>
              </a:rPr>
              <a:t>Chingford Plains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E53D472-4A5D-784B-B6FF-64472CD040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332" y="597144"/>
            <a:ext cx="3560826" cy="3548504"/>
          </a:xfrm>
          <a:prstGeom prst="ellipse">
            <a:avLst/>
          </a:prstGeom>
          <a:ln w="203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9356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3023</TotalTime>
  <Words>190</Words>
  <Application>Microsoft Office PowerPoint</Application>
  <PresentationFormat>Custom</PresentationFormat>
  <Paragraphs>51</Paragraphs>
  <Slides>14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Office Theme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Batty</dc:creator>
  <cp:lastModifiedBy>Lorna Lee</cp:lastModifiedBy>
  <cp:revision>69</cp:revision>
  <dcterms:created xsi:type="dcterms:W3CDTF">2018-10-14T15:00:59Z</dcterms:created>
  <dcterms:modified xsi:type="dcterms:W3CDTF">2019-01-14T23:50:14Z</dcterms:modified>
</cp:coreProperties>
</file>